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1"/>
  </p:notesMasterIdLst>
  <p:sldIdLst>
    <p:sldId id="376" r:id="rId5"/>
    <p:sldId id="393" r:id="rId6"/>
    <p:sldId id="394" r:id="rId7"/>
    <p:sldId id="395" r:id="rId8"/>
    <p:sldId id="390" r:id="rId9"/>
    <p:sldId id="391" r:id="rId10"/>
    <p:sldId id="392" r:id="rId11"/>
    <p:sldId id="396" r:id="rId12"/>
    <p:sldId id="383" r:id="rId13"/>
    <p:sldId id="397" r:id="rId14"/>
    <p:sldId id="398" r:id="rId15"/>
    <p:sldId id="400" r:id="rId16"/>
    <p:sldId id="378" r:id="rId17"/>
    <p:sldId id="379" r:id="rId18"/>
    <p:sldId id="380" r:id="rId19"/>
    <p:sldId id="381" r:id="rId20"/>
    <p:sldId id="382" r:id="rId21"/>
    <p:sldId id="384" r:id="rId22"/>
    <p:sldId id="388" r:id="rId23"/>
    <p:sldId id="389" r:id="rId24"/>
    <p:sldId id="387" r:id="rId25"/>
    <p:sldId id="385" r:id="rId26"/>
    <p:sldId id="399" r:id="rId27"/>
    <p:sldId id="386" r:id="rId28"/>
    <p:sldId id="401" r:id="rId29"/>
    <p:sldId id="402" r:id="rId30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Основные сведения" id="{8C79B1A0-6EBB-4A78-8DF7-4A1B78320B8A}">
          <p14:sldIdLst>
            <p14:sldId id="376"/>
            <p14:sldId id="393"/>
            <p14:sldId id="394"/>
            <p14:sldId id="395"/>
            <p14:sldId id="390"/>
            <p14:sldId id="391"/>
            <p14:sldId id="392"/>
            <p14:sldId id="396"/>
            <p14:sldId id="383"/>
            <p14:sldId id="397"/>
            <p14:sldId id="398"/>
            <p14:sldId id="400"/>
            <p14:sldId id="378"/>
          </p14:sldIdLst>
        </p14:section>
        <p14:section name="Роль Администратора" id="{00426021-2F25-4681-851D-9998B8EE3AAB}">
          <p14:sldIdLst>
            <p14:sldId id="379"/>
          </p14:sldIdLst>
        </p14:section>
        <p14:section name="Роль Менеджера и Куратора" id="{67ED0CB4-0306-4B60-8CAA-0A39A4C70082}">
          <p14:sldIdLst>
            <p14:sldId id="380"/>
            <p14:sldId id="381"/>
            <p14:sldId id="382"/>
          </p14:sldIdLst>
        </p14:section>
        <p14:section name="Роль учащегося" id="{8A3689A4-6568-4DB1-A030-3C6AF6A1E2DC}">
          <p14:sldIdLst>
            <p14:sldId id="384"/>
            <p14:sldId id="388"/>
            <p14:sldId id="389"/>
            <p14:sldId id="387"/>
            <p14:sldId id="385"/>
            <p14:sldId id="399"/>
            <p14:sldId id="386"/>
            <p14:sldId id="401"/>
            <p14:sldId id="402"/>
          </p14:sldIdLst>
        </p14:section>
        <p14:section name="Настройки системы" id="{90F838D4-0093-4177-BA08-E756A7C547DB}">
          <p14:sldIdLst/>
        </p14:section>
        <p14:section name="Упражнения" id="{023C82D1-14C1-486F-853C-1EC13007F0D9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2B1D6"/>
    <a:srgbClr val="FFFFFF"/>
    <a:srgbClr val="007E39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5227" autoAdjust="0"/>
  </p:normalViewPr>
  <p:slideViewPr>
    <p:cSldViewPr>
      <p:cViewPr varScale="1">
        <p:scale>
          <a:sx n="122" d="100"/>
          <a:sy n="122" d="100"/>
        </p:scale>
        <p:origin x="-59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6EF0B-3F65-42FC-9DC2-73B9ED0701EB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C804C8-3713-428C-B1A8-4F958F748F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47300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48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© 2010 All rights reserved.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COMPETENTUM GROUP LTD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.jpg"/>
          <p:cNvPicPr>
            <a:picLocks noChangeAspect="1"/>
          </p:cNvPicPr>
          <p:nvPr/>
        </p:nvPicPr>
        <p:blipFill>
          <a:blip r:embed="rId22" cstate="email"/>
          <a:srcRect l="33333" t="13569" r="25833" b="73327"/>
          <a:stretch>
            <a:fillRect/>
          </a:stretch>
        </p:blipFill>
        <p:spPr>
          <a:xfrm>
            <a:off x="-1" y="0"/>
            <a:ext cx="9144001" cy="135924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2010 All rights reserved.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COMPETENTUM GROUP LTD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advClick="0" advTm="12902">
    <p:pull/>
  </p:transition>
  <p:txStyles>
    <p:titleStyle>
      <a:lvl1pPr algn="l" defTabSz="914400" rtl="0" eaLnBrk="1" latinLnBrk="0" hangingPunct="1">
        <a:spcBef>
          <a:spcPct val="0"/>
        </a:spcBef>
        <a:buNone/>
        <a:defRPr sz="3600" b="1" kern="1200" cap="none" baseline="0">
          <a:solidFill>
            <a:schemeClr val="accent1">
              <a:lumMod val="50000"/>
            </a:schemeClr>
          </a:solidFill>
          <a:latin typeface="Century Gothic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1720" y="555526"/>
            <a:ext cx="6070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Дистанционное обучение информатике с помощью интерактивных уроков</a:t>
            </a:r>
            <a:br>
              <a:rPr lang="ru-RU" sz="4400" b="1" dirty="0" smtClean="0"/>
            </a:br>
            <a:r>
              <a:rPr lang="en-US" sz="4400" b="1" dirty="0" smtClean="0"/>
              <a:t>COMPETENTUM</a:t>
            </a:r>
            <a:r>
              <a:rPr lang="ru-RU" sz="4400" b="1" dirty="0" smtClean="0"/>
              <a:t>.Автор 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Создание составного курса в системе ДО </a:t>
            </a:r>
            <a:r>
              <a:rPr lang="en-US" dirty="0" smtClean="0"/>
              <a:t>COMPETENTUM.</a:t>
            </a:r>
            <a:r>
              <a:rPr lang="ru-RU" dirty="0" smtClean="0"/>
              <a:t>Магистр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2675" y="1196316"/>
            <a:ext cx="5578649" cy="3943350"/>
          </a:xfrm>
        </p:spPr>
      </p:pic>
    </p:spTree>
    <p:extLst>
      <p:ext uri="{BB962C8B-B14F-4D97-AF65-F5344CB8AC3E}">
        <p14:creationId xmlns:p14="http://schemas.microsoft.com/office/powerpoint/2010/main" xmlns="" val="1752674696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Подготовительные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Сбор электронных адресов учащихся;</a:t>
            </a:r>
          </a:p>
          <a:p>
            <a:r>
              <a:rPr lang="ru-RU" dirty="0"/>
              <a:t>с</a:t>
            </a:r>
            <a:r>
              <a:rPr lang="ru-RU" dirty="0" smtClean="0"/>
              <a:t>оздание учетных записей в системе ДО;</a:t>
            </a:r>
          </a:p>
          <a:p>
            <a:r>
              <a:rPr lang="ru-RU" dirty="0"/>
              <a:t>н</a:t>
            </a:r>
            <a:r>
              <a:rPr lang="ru-RU" dirty="0" smtClean="0"/>
              <a:t>азначение курса пользователям.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96843780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Учетные записи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31846" y="1063229"/>
            <a:ext cx="5880308" cy="467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0037571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Вход в систему</a:t>
            </a:r>
            <a:endParaRPr lang="ru-RU" dirty="0"/>
          </a:p>
        </p:txBody>
      </p:sp>
      <p:pic>
        <p:nvPicPr>
          <p:cNvPr id="2052" name="Picture 4" descr="E:\Скриншоты по ДО для Рогожникова ИВ\Последовательность действий учащегося\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664" y="1030859"/>
            <a:ext cx="6215106" cy="40349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Аутентификация пользователей</a:t>
            </a:r>
            <a:endParaRPr lang="ru-RU" dirty="0"/>
          </a:p>
        </p:txBody>
      </p:sp>
      <p:pic>
        <p:nvPicPr>
          <p:cNvPr id="3074" name="Picture 2" descr="E:\Скриншоты по ДО для Рогожникова ИВ\Последовательность действий учащегося\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28794" y="1067177"/>
            <a:ext cx="6429420" cy="4076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занятий</a:t>
            </a:r>
            <a:endParaRPr lang="ru-RU" dirty="0"/>
          </a:p>
        </p:txBody>
      </p:sp>
      <p:pic>
        <p:nvPicPr>
          <p:cNvPr id="1026" name="Picture 2" descr="G:\Скриншоты по ДО для Рогожникова ИВ\Последовательность действий учащегося\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08780" y="1200150"/>
            <a:ext cx="4926440" cy="3394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Начать курс</a:t>
            </a:r>
            <a:endParaRPr lang="ru-RU" dirty="0"/>
          </a:p>
        </p:txBody>
      </p:sp>
      <p:pic>
        <p:nvPicPr>
          <p:cNvPr id="2050" name="Picture 2" descr="G:\Скриншоты по ДО для Рогожникова ИВ\Последовательность действий учащегося\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18699" y="1200150"/>
            <a:ext cx="4906602" cy="3394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курса</a:t>
            </a:r>
            <a:endParaRPr lang="ru-RU" dirty="0"/>
          </a:p>
        </p:txBody>
      </p:sp>
      <p:pic>
        <p:nvPicPr>
          <p:cNvPr id="3074" name="Picture 2" descr="G:\Скриншоты по ДО для Рогожникова ИВ\Последовательность действий учащегося\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0512" y="1200150"/>
            <a:ext cx="5182975" cy="3394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Интерактивный урок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G:\Скриншоты по ДО для Рогожникова ИВ\Последовательность действий учащегося\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9712" y="1063229"/>
            <a:ext cx="5616624" cy="43560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Интерактивная лекция</a:t>
            </a:r>
            <a:endParaRPr lang="ru-RU" dirty="0"/>
          </a:p>
        </p:txBody>
      </p:sp>
      <p:pic>
        <p:nvPicPr>
          <p:cNvPr id="6146" name="Picture 2" descr="G:\Скриншоты по ДО для Рогожникова ИВ\Последовательность действий учащегося\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86587" y="1200150"/>
            <a:ext cx="4370826" cy="3394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стажерской паре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Порубова</a:t>
            </a:r>
            <a:r>
              <a:rPr lang="ru-RU" dirty="0" smtClean="0"/>
              <a:t> Елена Владимировна, учитель информатики МАОУ СОШ №76</a:t>
            </a:r>
          </a:p>
          <a:p>
            <a:r>
              <a:rPr lang="ru-RU" dirty="0" smtClean="0"/>
              <a:t>Кормачев Илья Валерьевич, учитель информатики МБОУ СОШ №92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47981754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Тестовое задание интерактивной лекции</a:t>
            </a:r>
            <a:endParaRPr lang="ru-RU" dirty="0"/>
          </a:p>
        </p:txBody>
      </p:sp>
      <p:pic>
        <p:nvPicPr>
          <p:cNvPr id="7170" name="Picture 2" descr="G:\Скриншоты по ДО для Рогожникова ИВ\Последовательность действий учащегося\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81130" y="1200150"/>
            <a:ext cx="4381740" cy="3394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Коротко о главном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G:\Скриншоты по ДО для Рогожникова ИВ\Последовательность действий учащегося\1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9672" y="1164228"/>
            <a:ext cx="5112568" cy="3979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Контрольный тест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5900" y="980547"/>
            <a:ext cx="5352199" cy="4159119"/>
          </a:xfrm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Прогресс обучения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0464" y="1367312"/>
            <a:ext cx="4492035" cy="33940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206" y="1367312"/>
            <a:ext cx="4386258" cy="341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7863599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 выполнения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1061683"/>
            <a:ext cx="5645240" cy="3983642"/>
          </a:xfrm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1647" y="628874"/>
            <a:ext cx="5620705" cy="3943350"/>
          </a:xfrm>
        </p:spPr>
      </p:pic>
    </p:spTree>
    <p:extLst>
      <p:ext uri="{BB962C8B-B14F-4D97-AF65-F5344CB8AC3E}">
        <p14:creationId xmlns:p14="http://schemas.microsoft.com/office/powerpoint/2010/main" xmlns="" val="700492851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4400" dirty="0" smtClean="0"/>
              <a:t>Итогом </a:t>
            </a:r>
            <a:r>
              <a:rPr lang="ru-RU" sz="4400" dirty="0"/>
              <a:t>стажировки и совместной работы в стажерской паре стал готовый информационный продукт, а именно, дистанционное занятие, размещенное в системе дистанционного обучения, которое могут использовать для проведения дистанционного обучения оба педагога</a:t>
            </a:r>
            <a:r>
              <a:rPr lang="ru-RU" sz="4400" dirty="0" smtClean="0"/>
              <a:t>. </a:t>
            </a:r>
          </a:p>
          <a:p>
            <a:pPr marL="0" indent="0" algn="just">
              <a:buNone/>
            </a:pPr>
            <a:r>
              <a:rPr lang="ru-RU" sz="4400" dirty="0" smtClean="0"/>
              <a:t>	Мы </a:t>
            </a:r>
            <a:r>
              <a:rPr lang="ru-RU" sz="4400" dirty="0"/>
              <a:t>можем рассматривать данный опыт как сетевое взаимодействие в области дистанционного обучения образовательных учреждений</a:t>
            </a:r>
            <a:r>
              <a:rPr lang="ru-RU" sz="4400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7325031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совместной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514350" indent="-514350" fontAlgn="base">
              <a:buFont typeface="+mj-lt"/>
              <a:buAutoNum type="arabicPeriod"/>
            </a:pPr>
            <a:r>
              <a:rPr lang="ru-RU" sz="4000" dirty="0"/>
              <a:t>изучить возможности системы ДО </a:t>
            </a:r>
            <a:r>
              <a:rPr lang="ru-RU" sz="4000" dirty="0" err="1"/>
              <a:t>COMPETENTUM.Магистр</a:t>
            </a:r>
            <a:r>
              <a:rPr lang="ru-RU" sz="4000" dirty="0"/>
              <a:t>, в настоящее время активно внедряемой в образовательный процесс МАОУ СОШ №76;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ru-RU" sz="4000" dirty="0"/>
              <a:t>изучить особенности создания дистанционных занятий в </a:t>
            </a:r>
            <a:r>
              <a:rPr lang="ru-RU" sz="4000" dirty="0" smtClean="0"/>
              <a:t>модуле </a:t>
            </a:r>
            <a:r>
              <a:rPr lang="ru-RU" sz="4000" dirty="0" err="1"/>
              <a:t>COMPETENTUM.Автор</a:t>
            </a:r>
            <a:r>
              <a:rPr lang="ru-RU" sz="4000" dirty="0"/>
              <a:t>;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ru-RU" sz="4000" dirty="0"/>
              <a:t>сформировать подборку теоретических материалов и тестовых заданий для дистанционного занятия для учащихся 9 класса по теме «Как устроена компьютерная сеть»;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ru-RU" sz="4000" dirty="0"/>
              <a:t>по данной теме разработать дистанционное занятие в </a:t>
            </a:r>
            <a:r>
              <a:rPr lang="ru-RU" sz="4000" dirty="0" smtClean="0"/>
              <a:t>модуле </a:t>
            </a:r>
            <a:r>
              <a:rPr lang="ru-RU" sz="4000" dirty="0" err="1"/>
              <a:t>COMPETENTUM.Автор</a:t>
            </a:r>
            <a:r>
              <a:rPr lang="ru-RU" sz="4000" dirty="0"/>
              <a:t> и встроить в систему ДО </a:t>
            </a:r>
            <a:r>
              <a:rPr lang="ru-RU" sz="4000" dirty="0" err="1"/>
              <a:t>COMPETENTUM.Магистр</a:t>
            </a:r>
            <a:r>
              <a:rPr lang="ru-RU" sz="4000" dirty="0"/>
              <a:t>;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ru-RU" sz="4000" dirty="0"/>
              <a:t>выполнить работы по созданию учетных записей пользователей в среде </a:t>
            </a:r>
            <a:r>
              <a:rPr lang="ru-RU" sz="4000" dirty="0" smtClean="0"/>
              <a:t>ДО </a:t>
            </a:r>
            <a:r>
              <a:rPr lang="ru-RU" sz="4000" dirty="0" err="1" smtClean="0"/>
              <a:t>COMPETENTUM.Магистр</a:t>
            </a:r>
            <a:r>
              <a:rPr lang="ru-RU" sz="4000" dirty="0" smtClean="0"/>
              <a:t> </a:t>
            </a:r>
            <a:r>
              <a:rPr lang="ru-RU" sz="4000" dirty="0"/>
              <a:t>для группы учащихся 9 класса МБОУ СОШ №92;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ru-RU" sz="4000" dirty="0"/>
              <a:t>провести апробацию данного дистанционного занятия для этой группы учащихся и проанализировать результаты по усвоению учебного материала в дистанционной форме;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ru-RU" sz="4000" dirty="0"/>
              <a:t>провести анализ результатов совместной деятельности в стажерской паре.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35821326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Система </a:t>
            </a:r>
            <a:r>
              <a:rPr lang="ru-RU" dirty="0"/>
              <a:t>ДО </a:t>
            </a:r>
            <a:r>
              <a:rPr lang="ru-RU" dirty="0" err="1"/>
              <a:t>COMPETENTUM.Магистр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943818"/>
            <a:ext cx="6296481" cy="4176464"/>
          </a:xfrm>
        </p:spPr>
      </p:pic>
    </p:spTree>
    <p:extLst>
      <p:ext uri="{BB962C8B-B14F-4D97-AF65-F5344CB8AC3E}">
        <p14:creationId xmlns:p14="http://schemas.microsoft.com/office/powerpoint/2010/main" xmlns="" val="3916642854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579296" cy="85725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Модуль разработки </a:t>
            </a:r>
            <a:r>
              <a:rPr lang="ru-RU" dirty="0" err="1"/>
              <a:t>COMPETENTUM.Автор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3571" y="1200150"/>
            <a:ext cx="6036857" cy="3394075"/>
          </a:xfrm>
        </p:spPr>
      </p:pic>
    </p:spTree>
    <p:extLst>
      <p:ext uri="{BB962C8B-B14F-4D97-AF65-F5344CB8AC3E}">
        <p14:creationId xmlns:p14="http://schemas.microsoft.com/office/powerpoint/2010/main" xmlns="" val="1650000915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Создаем новый курс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3209" y="1200150"/>
            <a:ext cx="7337582" cy="3394075"/>
          </a:xfrm>
        </p:spPr>
      </p:pic>
    </p:spTree>
    <p:extLst>
      <p:ext uri="{BB962C8B-B14F-4D97-AF65-F5344CB8AC3E}">
        <p14:creationId xmlns:p14="http://schemas.microsoft.com/office/powerpoint/2010/main" xmlns="" val="1820352072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Создаем страниц</a:t>
            </a:r>
            <a:r>
              <a:rPr lang="ru-RU" dirty="0"/>
              <a:t>ы</a:t>
            </a:r>
            <a:r>
              <a:rPr lang="ru-RU" dirty="0" smtClean="0"/>
              <a:t> с информацией и контрольными вопросами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5435" y="1200150"/>
            <a:ext cx="7493129" cy="3394075"/>
          </a:xfrm>
        </p:spPr>
      </p:pic>
    </p:spTree>
    <p:extLst>
      <p:ext uri="{BB962C8B-B14F-4D97-AF65-F5344CB8AC3E}">
        <p14:creationId xmlns:p14="http://schemas.microsoft.com/office/powerpoint/2010/main" xmlns="" val="1184253579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Подборка </a:t>
            </a:r>
            <a:r>
              <a:rPr lang="ru-RU" sz="2400" dirty="0"/>
              <a:t>теоретических материалов и тестовых заданий для дистанционного занятия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1063229"/>
            <a:ext cx="6126286" cy="4001908"/>
          </a:xfrm>
        </p:spPr>
      </p:pic>
    </p:spTree>
    <p:extLst>
      <p:ext uri="{BB962C8B-B14F-4D97-AF65-F5344CB8AC3E}">
        <p14:creationId xmlns:p14="http://schemas.microsoft.com/office/powerpoint/2010/main" xmlns="" val="748283430"/>
      </p:ext>
    </p:extLst>
  </p:cSld>
  <p:clrMapOvr>
    <a:masterClrMapping/>
  </p:clrMapOvr>
  <p:transition advClick="0" advTm="12902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Разработка интерактивного занятия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G:\Скриншоты по ДО для Рогожникова ИВ\Последовательность действий учащегося\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3728" y="986664"/>
            <a:ext cx="5256584" cy="4180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 xmlns="">
        <p14:playEvt time="0" objId="5"/>
        <p14:stopEvt time="11299" objId="5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marketingplan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3EFAB219F02B94B8740851E1124FFF5" ma:contentTypeVersion="0" ma:contentTypeDescription="Создание документа." ma:contentTypeScope="" ma:versionID="7bf3793af5398815e8a7325cd0d1924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89d58f4857a619b7c345529988bca39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702C98-8510-40E8-9E6E-8080EEF507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6433554-65E9-4D1E-8481-751237621086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1579BDD-0B24-41DD-95F6-79723696AB8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12423</TotalTime>
  <Words>249</Words>
  <Application>Microsoft Office PowerPoint</Application>
  <PresentationFormat>Экран (16:9)</PresentationFormat>
  <Paragraphs>52</Paragraphs>
  <Slides>26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marketingplantemplate</vt:lpstr>
      <vt:lpstr>Слайд 1</vt:lpstr>
      <vt:lpstr>Работа в стажерской паре</vt:lpstr>
      <vt:lpstr>План совместной работы</vt:lpstr>
      <vt:lpstr>Система ДО COMPETENTUM.Магистр</vt:lpstr>
      <vt:lpstr>Модуль разработки COMPETENTUM.Автор</vt:lpstr>
      <vt:lpstr>Создаем новый курс</vt:lpstr>
      <vt:lpstr>Создаем страницы с информацией и контрольными вопросами</vt:lpstr>
      <vt:lpstr>Подборка теоретических материалов и тестовых заданий для дистанционного занятия</vt:lpstr>
      <vt:lpstr>Разработка интерактивного занятия</vt:lpstr>
      <vt:lpstr>Создание составного курса в системе ДО COMPETENTUM.Магистр</vt:lpstr>
      <vt:lpstr>Подготовительные работы</vt:lpstr>
      <vt:lpstr>Учетные записи</vt:lpstr>
      <vt:lpstr>Вход в систему</vt:lpstr>
      <vt:lpstr>Аутентификация пользователей</vt:lpstr>
      <vt:lpstr>План занятий</vt:lpstr>
      <vt:lpstr>Начать курс</vt:lpstr>
      <vt:lpstr>Структура курса</vt:lpstr>
      <vt:lpstr>Интерактивный урок</vt:lpstr>
      <vt:lpstr>Интерактивная лекция</vt:lpstr>
      <vt:lpstr>Тестовое задание интерактивной лекции</vt:lpstr>
      <vt:lpstr>Коротко о главном</vt:lpstr>
      <vt:lpstr>Контрольный тест</vt:lpstr>
      <vt:lpstr>Прогресс обучения</vt:lpstr>
      <vt:lpstr>Контроль выполнения</vt:lpstr>
      <vt:lpstr>Слайд 25</vt:lpstr>
      <vt:lpstr>Итог работы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 Done</dc:creator>
  <cp:lastModifiedBy>Учитель</cp:lastModifiedBy>
  <cp:revision>462</cp:revision>
  <dcterms:created xsi:type="dcterms:W3CDTF">2010-06-30T19:15:34Z</dcterms:created>
  <dcterms:modified xsi:type="dcterms:W3CDTF">2014-03-31T07:48:46Z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0x010100E3EFAB219F02B94B8740851E1124FFF5</vt:lpwstr>
  </property>
</Properties>
</file>